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Got inspiration from magazine I have a subscription on</a:t>
            </a:r>
          </a:p>
          <a:p>
            <a:pPr/>
          </a:p>
          <a:p>
            <a:pPr/>
            <a:r>
              <a:t>Googling to SNN’s and found new articles</a:t>
            </a:r>
          </a:p>
          <a:p>
            <a:pPr/>
          </a:p>
          <a:p>
            <a:pPr/>
            <a:r>
              <a:t>That took my attention and I started reading articles about this</a:t>
            </a:r>
          </a:p>
          <a:p>
            <a:pPr/>
            <a:r>
              <a:t>Often referred to as “3rd generation NN’s” so this implies an improvement. That this is the future.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training via ANN and use SNN to predict</a:t>
            </a:r>
          </a:p>
          <a:p>
            <a:pPr marL="279400" indent="-279400">
              <a:buSzPct val="123000"/>
              <a:buChar char="-"/>
            </a:pPr>
            <a:r>
              <a:t>Tricks to make thing more continuous</a:t>
            </a:r>
          </a:p>
          <a:p>
            <a:pPr marL="279400" indent="-279400">
              <a:buSzPct val="123000"/>
              <a:buChar char="-"/>
            </a:pPr>
            <a:r>
              <a:t>Linearisation</a:t>
            </a:r>
          </a:p>
          <a:p>
            <a:pPr/>
          </a:p>
          <a:p>
            <a:pPr marL="279400" indent="-279400">
              <a:buSzPct val="123000"/>
              <a:buChar char="-"/>
            </a:pPr>
            <a:r>
              <a:t>-&gt; not details</a:t>
            </a:r>
          </a:p>
          <a:p>
            <a:pPr marL="279400" indent="-279400">
              <a:buSzPct val="123000"/>
              <a:buChar char="-"/>
            </a:pPr>
            <a:r>
              <a:t>Method by Diehl &amp; Cook: STDP, form of Hebbian learning: process that strengthens a synaptic weight, if the post-synaptic neurons fires shortly after the pre-synaptic neuron has fired, and weakened otherwise</a:t>
            </a:r>
          </a:p>
          <a:p>
            <a:pPr marL="279400" indent="-279400">
              <a:buSzPct val="123000"/>
              <a:buChar char="-"/>
            </a:pPr>
            <a:r>
              <a:t>—&gt; “Fire together, wire together”</a:t>
            </a:r>
          </a:p>
          <a:p>
            <a:pPr/>
          </a:p>
          <a:p>
            <a:pPr/>
            <a:r>
              <a:t>Plaatje: if post fires shortly after pre then high change.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Both based on Pythorch: frameworks built on top of Pytorch meant to run SNN’s</a:t>
            </a:r>
          </a:p>
          <a:p>
            <a:pPr marL="279400" indent="-279400">
              <a:buSzPct val="123000"/>
              <a:buChar char="-"/>
            </a:pPr>
            <a:r>
              <a:t>BindsNet self says: “This package is used as part of ongoing research on applying SNNs to machine learning (ML) and reinforcement learning (RL) problems in the Biologically Inspired Neural &amp; Dynamical Systems (BINDS) lab.” At University of Massachussets</a:t>
            </a:r>
          </a:p>
          <a:p>
            <a:pPr marL="279400" indent="-279400">
              <a:buSzPct val="123000"/>
              <a:buChar char="-"/>
            </a:pPr>
            <a:r>
              <a:t>So SpykeTorch uses time-to-first-spike —&gt; one spike per stimulus</a:t>
            </a:r>
          </a:p>
          <a:p>
            <a:pPr marL="279400" indent="-279400">
              <a:buSzPct val="123000"/>
              <a:buChar char="-"/>
            </a:pPr>
            <a:r>
              <a:t>Both use Hebbian Learning: STDP rules</a:t>
            </a:r>
          </a:p>
          <a:p>
            <a:pPr marL="279400" indent="-279400">
              <a:buSzPct val="123000"/>
              <a:buChar char="-"/>
            </a:pPr>
            <a:r>
              <a:t>SpykeTorch: University of Tehran</a:t>
            </a:r>
          </a:p>
          <a:p>
            <a:pPr/>
          </a:p>
          <a:p>
            <a:pPr/>
            <a:r>
              <a:t>Another demo notebook available on my GitHub page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hape 2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from 2020</a:t>
            </a:r>
          </a:p>
          <a:p>
            <a:pPr marL="279400" indent="-279400">
              <a:buSzPct val="123000"/>
              <a:buChar char="-"/>
            </a:pPr>
          </a:p>
          <a:p>
            <a:pPr marL="279400" indent="-279400">
              <a:buSzPct val="123000"/>
              <a:buChar char="-"/>
            </a:pPr>
            <a:r>
              <a:t>The non-existing gradient for discontinuous spikes is substituted by a surrogate gradient</a:t>
            </a:r>
          </a:p>
          <a:p>
            <a:pPr marL="279400" indent="-279400">
              <a:buSzPct val="123000"/>
              <a:buChar char="-"/>
            </a:pPr>
            <a:r>
              <a:t>For example in Bohte: Gaussian distributed</a:t>
            </a:r>
          </a:p>
          <a:p>
            <a:pPr marL="279400" indent="-279400">
              <a:buSzPct val="123000"/>
              <a:buChar char="-"/>
            </a:pPr>
          </a:p>
          <a:p>
            <a:pPr/>
            <a:r>
              <a:t>Plaatje: The step function has zero derivative (violet) everywhere except at 0 where it is ill defined. Examples of surrogate derivatives which have been used to train SNNs. Green: Piece-wise linear/RELU [3, 18, 19]. Blue: Derivative of a fast sigmoid [2]. Yellow: Exponential [13]. Note that the axes have been rescaled on a per-function-basis for illustration purposes.</a:t>
            </a:r>
          </a:p>
          <a:p>
            <a:pPr/>
          </a:p>
          <a:p>
            <a:pPr/>
            <a:r>
              <a:t>This leads to better accuracy: see next slide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07458" indent="-407458">
              <a:buSzPct val="100000"/>
              <a:buAutoNum type="arabicPeriod" startAt="1"/>
            </a:pPr>
            <a:r>
              <a:t>Results for S-MNIST and PS-MNIST (sequential and permuted-sequential)</a:t>
            </a:r>
          </a:p>
          <a:p>
            <a:pPr marL="407458" indent="-407458">
              <a:buSzPct val="100000"/>
              <a:buAutoNum type="arabicPeriod" startAt="1"/>
            </a:pPr>
            <a:r>
              <a:t>Energy efficiency</a:t>
            </a:r>
          </a:p>
          <a:p>
            <a:pPr/>
            <a:r>
              <a:t>Up to 1900 times as efficient as LSTM</a:t>
            </a:r>
          </a:p>
          <a:p>
            <a:pPr/>
          </a:p>
          <a:p>
            <a:pPr/>
            <a:r>
              <a:t>For exact formula of the calculation of the energy see references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mainly conceptual with a bit of Math and a bit of Code. </a:t>
            </a:r>
          </a:p>
          <a:p>
            <a:pPr/>
            <a:r>
              <a:t>Not too much technical details about algorithms because it’s very mathematical and the field is evolving</a:t>
            </a:r>
          </a:p>
          <a:p>
            <a:pPr/>
            <a:r>
              <a:t>References to articles which explains them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something new? What is wrong with the current ANN’s?</a:t>
            </a:r>
          </a:p>
          <a:p>
            <a:pPr marL="279400" indent="-279400">
              <a:buSzPct val="123000"/>
              <a:buChar char="-"/>
            </a:pPr>
          </a:p>
          <a:p>
            <a:pPr marL="279400" indent="-279400">
              <a:buSzPct val="123000"/>
              <a:buChar char="-"/>
            </a:pPr>
            <a:r>
              <a:t>Architecture of AlexNet: 8 layers, 60 million parameters (Conv net) —&gt; massive number</a:t>
            </a:r>
          </a:p>
          <a:p>
            <a:pPr marL="279400" indent="-279400">
              <a:buSzPct val="123000"/>
              <a:buChar char="-"/>
            </a:pPr>
            <a:r>
              <a:t>Another example is BERT</a:t>
            </a:r>
          </a:p>
          <a:p>
            <a:pPr marL="279400" indent="-279400">
              <a:buSzPct val="123000"/>
              <a:buChar char="-"/>
            </a:pPr>
            <a:r>
              <a:t>Complex, much calculations because of their continuous nature</a:t>
            </a:r>
          </a:p>
          <a:p>
            <a:pPr/>
          </a:p>
          <a:p>
            <a:pPr/>
            <a:r>
              <a:t>On the other side:</a:t>
            </a:r>
          </a:p>
          <a:p>
            <a:pPr marL="279400" indent="-279400">
              <a:buSzPct val="123000"/>
              <a:buChar char="-"/>
            </a:pPr>
            <a:r>
              <a:t>Very high performance and for these purposes perfectly fine</a:t>
            </a:r>
          </a:p>
          <a:p>
            <a:pPr marL="279400" indent="-279400">
              <a:buSzPct val="123000"/>
              <a:buChar char="-"/>
            </a:pPr>
            <a:r>
              <a:t>For example not for always-on devices such as wearables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Shape 1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 sz="2000"/>
            </a:pPr>
            <a:r>
              <a:t>Plaatje 1</a:t>
            </a:r>
          </a:p>
          <a:p>
            <a:pPr>
              <a:defRPr sz="2000"/>
            </a:pPr>
            <a:r>
              <a:t>Not a neuroscientist so my explanation may not be very accurate</a:t>
            </a:r>
          </a:p>
          <a:p>
            <a:pPr>
              <a:defRPr sz="2000"/>
            </a:pPr>
            <a:r>
              <a:t>Human brain full of neurons</a:t>
            </a:r>
          </a:p>
          <a:p>
            <a:pPr>
              <a:defRPr i="1" sz="2000"/>
            </a:pPr>
            <a:r>
              <a:t>Plaatje 2</a:t>
            </a:r>
          </a:p>
          <a:p>
            <a:pPr>
              <a:defRPr sz="2000"/>
            </a:pPr>
            <a:r>
              <a:t>Neurons communicate through voltage spike caused by a potential difference in- and outside the membrane</a:t>
            </a:r>
          </a:p>
          <a:p>
            <a:pPr>
              <a:defRPr sz="2000"/>
            </a:pPr>
            <a:r>
              <a:t>Receptive field of a neuron detects a signal (e.g. red light in a photoreceptor in your eye).</a:t>
            </a:r>
          </a:p>
          <a:p>
            <a:pPr>
              <a:defRPr sz="2000"/>
            </a:pPr>
            <a:r>
              <a:t>A voltage spike is sent through the axon to the axon terminal.</a:t>
            </a:r>
          </a:p>
          <a:p>
            <a:pPr>
              <a:defRPr i="1" sz="2000"/>
            </a:pPr>
            <a:r>
              <a:t>Plaatje 3</a:t>
            </a:r>
          </a:p>
          <a:p>
            <a:pPr>
              <a:defRPr sz="2000"/>
            </a:pPr>
            <a:r>
              <a:t>Neurotransmitters are released and travel from the presynaptic neuron to the postsynaptic neuron.</a:t>
            </a:r>
          </a:p>
          <a:p>
            <a:pPr>
              <a:defRPr sz="2000"/>
            </a:pPr>
            <a:r>
              <a:t>Neurotransmitters attach to the receptors at the postsynaptic neuron.</a:t>
            </a:r>
          </a:p>
          <a:p>
            <a:pPr>
              <a:defRPr sz="2000"/>
            </a:pPr>
            <a:r>
              <a:t>There are two kind of transmitters: excitatory and inhibitory. The first causes depolarisation, an increase in voltage potential, the second causes a decrease.</a:t>
            </a:r>
          </a:p>
          <a:p>
            <a:pPr>
              <a:defRPr sz="2000"/>
            </a:pPr>
            <a:r>
              <a:t>When the potential increases and a certain threshold is reached, the postsynaptic neuron will fire a new action potential.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mechanism is very efficient and we want to translate this to an algorithm.</a:t>
            </a:r>
          </a:p>
          <a:p>
            <a:pPr marL="279400" indent="-279400">
              <a:buSzPct val="123000"/>
              <a:buChar char="-"/>
            </a:pPr>
            <a:r>
              <a:t>Spike trains</a:t>
            </a:r>
          </a:p>
          <a:p>
            <a:pPr marL="279400" indent="-279400">
              <a:buSzPct val="123000"/>
              <a:buChar char="-"/>
            </a:pPr>
            <a:r>
              <a:t>Spikes are the equivalent to the current in a electrical circuit</a:t>
            </a:r>
          </a:p>
          <a:p>
            <a:pPr marL="279400" indent="-279400">
              <a:buSzPct val="123000"/>
              <a:buChar char="-"/>
            </a:pPr>
            <a:r>
              <a:t>Potential difference </a:t>
            </a:r>
          </a:p>
          <a:p>
            <a:pPr marL="279400" indent="-279400">
              <a:buSzPct val="123000"/>
              <a:buChar char="-"/>
            </a:pPr>
            <a:r>
              <a:t>Threshold</a:t>
            </a:r>
          </a:p>
          <a:p>
            <a:pPr marL="279400" indent="-279400">
              <a:buSzPct val="123000"/>
              <a:buChar char="-"/>
            </a:pPr>
            <a:r>
              <a:t>Firing a spike</a:t>
            </a:r>
          </a:p>
          <a:p>
            <a:pPr/>
          </a:p>
          <a:p>
            <a:pPr/>
            <a:r>
              <a:t>Plaatje</a:t>
            </a:r>
          </a:p>
          <a:p>
            <a:pPr/>
            <a:r>
              <a:t>When in a certain timeframe enough spike are coming in, the membrane potential doesn’t have enough time to go back to its resting potential and finally will reach the threshold.</a:t>
            </a:r>
          </a:p>
          <a:p>
            <a:pPr/>
            <a:r>
              <a:t>Representation of electrical circuit: LIF stands for the model that is used. More on the next slide.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9400" indent="-279400">
              <a:buSzPct val="123000"/>
              <a:buChar char="-"/>
            </a:pPr>
            <a:r>
              <a:t>On the previous slide you saw already the term LIF: Leaky-Integrate and Fire</a:t>
            </a:r>
          </a:p>
          <a:p>
            <a:pPr marL="279400" indent="-279400">
              <a:buSzPct val="123000"/>
              <a:buChar char="-"/>
            </a:pPr>
            <a:r>
              <a:t>Simplification of Hodgkin &amp; Huxley: nobel prize for their model that describes how action potentials in neurons are initiated and propagated</a:t>
            </a:r>
          </a:p>
          <a:p>
            <a:pPr marL="279400" indent="-279400">
              <a:buSzPct val="123000"/>
              <a:buChar char="-"/>
            </a:pPr>
            <a:r>
              <a:t>Current I enters (spike), resistor R in parallel with capacitor C. Results in change in potential.</a:t>
            </a:r>
          </a:p>
          <a:p>
            <a:pPr marL="279400" indent="-279400">
              <a:buSzPct val="123000"/>
              <a:buChar char="-"/>
            </a:pPr>
            <a:r>
              <a:t>When voltage u(t) crosses the threshold, a new spike is fired.</a:t>
            </a:r>
          </a:p>
          <a:p>
            <a:pPr marL="279400" indent="-279400">
              <a:buSzPct val="123000"/>
              <a:buChar char="-"/>
            </a:pPr>
            <a:r>
              <a:t>Membrane potential  du/du described by differential equation</a:t>
            </a:r>
          </a:p>
          <a:p>
            <a:pPr marL="279400" indent="-279400">
              <a:buSzPct val="123000"/>
              <a:buChar char="-"/>
            </a:pPr>
            <a:r>
              <a:t>tau_m is voltage leakage: i.e. a leaky integrator</a:t>
            </a:r>
          </a:p>
          <a:p>
            <a:pPr marL="279400" indent="-279400">
              <a:buSzPct val="123000"/>
              <a:buChar char="-"/>
            </a:pPr>
            <a:r>
              <a:t>This picture describes a typical spike pattern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Encoding: How do we convert input into spikes?</a:t>
            </a:r>
          </a:p>
          <a:p>
            <a:pPr/>
          </a:p>
          <a:p>
            <a:pPr/>
            <a:r>
              <a:t>Poisson encoder</a:t>
            </a:r>
          </a:p>
          <a:p>
            <a:pPr/>
            <a:r>
              <a:t>Other method is for example a Bernoulli encoder</a:t>
            </a:r>
          </a:p>
          <a:p>
            <a:pPr/>
          </a:p>
          <a:p>
            <a:pPr/>
            <a:r>
              <a:t>Time t divided in intervals of length delta</a:t>
            </a:r>
          </a:p>
          <a:p>
            <a:pPr/>
          </a:p>
          <a:p>
            <a:pPr/>
            <a:r>
              <a:t>Within each interval events happen with rate lambda.</a:t>
            </a:r>
          </a:p>
          <a:p>
            <a:pPr/>
          </a:p>
          <a:p>
            <a:pPr/>
            <a:r>
              <a:t>Intensity is for instance the grey scale of a pixel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hape 2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Rate coding: counting spikes:</a:t>
            </a:r>
          </a:p>
          <a:p>
            <a:pPr marL="279400" indent="-279400">
              <a:buSzPct val="123000"/>
              <a:buChar char="-"/>
            </a:pPr>
            <a:r>
              <a:t>some neurons may fire same number of spikes</a:t>
            </a:r>
          </a:p>
          <a:p>
            <a:pPr marL="279400" indent="-279400">
              <a:buSzPct val="123000"/>
              <a:buChar char="-"/>
            </a:pPr>
            <a:r>
              <a:t>Too tight reset mechanism of the spiking neuron may reduce the firing rate of a strong stimulus</a:t>
            </a:r>
          </a:p>
          <a:p>
            <a:pPr marL="279400" indent="-279400">
              <a:buSzPct val="123000"/>
              <a:buChar char="-"/>
            </a:pPr>
            <a:r>
              <a:t>real-time readout from single neurons is not feasible</a:t>
            </a:r>
          </a:p>
          <a:p>
            <a:pPr marL="279400" indent="-279400">
              <a:buSzPct val="123000"/>
              <a:buChar char="-"/>
            </a:pPr>
            <a:r>
              <a:t>—&gt; Diehl &amp; Cook in BindsNet</a:t>
            </a:r>
          </a:p>
          <a:p>
            <a:pPr/>
            <a:r>
              <a:t>Binary coding:</a:t>
            </a:r>
          </a:p>
          <a:p>
            <a:pPr marL="279400" indent="-279400">
              <a:buSzPct val="123000"/>
              <a:buChar char="-"/>
            </a:pPr>
            <a:r>
              <a:t>simple, so appealing</a:t>
            </a:r>
          </a:p>
          <a:p>
            <a:pPr marL="279400" indent="-279400">
              <a:buSzPct val="123000"/>
              <a:buChar char="-"/>
            </a:pPr>
            <a:r>
              <a:t>It ignores the timed nature</a:t>
            </a:r>
          </a:p>
          <a:p>
            <a:pPr/>
            <a:r>
              <a:t>Latency: interval of spike, closely related to rank-order</a:t>
            </a:r>
          </a:p>
          <a:p>
            <a:pPr/>
            <a:r>
              <a:t>First-time-to-spike:</a:t>
            </a:r>
          </a:p>
          <a:p>
            <a:pPr/>
            <a:r>
              <a:t>- fast, since they need only one spike —&gt; SpykeTorch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hape 2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Plaatje:</a:t>
            </a:r>
          </a:p>
          <a:p>
            <a:pPr marL="407458" indent="-407458">
              <a:buSzPct val="100000"/>
              <a:buAutoNum type="arabicPeriod" startAt="1"/>
            </a:pPr>
            <a:r>
              <a:t>Conv neural net: continuous function or in case of relu activation almost continuous. (Non-differentiable at zero but assumption that derivative is 0)</a:t>
            </a:r>
          </a:p>
          <a:p>
            <a:pPr/>
          </a:p>
          <a:p>
            <a:pPr/>
            <a:r>
              <a:t>Plaatje:</a:t>
            </a:r>
          </a:p>
          <a:p>
            <a:pPr/>
            <a:r>
              <a:t>In regular ANN we use Gradient Descent to train a network</a:t>
            </a:r>
          </a:p>
          <a:p>
            <a:pPr/>
            <a:r>
              <a:t>It is required that the formulas of the feedforward calculations are continuous</a:t>
            </a:r>
          </a:p>
          <a:p>
            <a:pPr/>
            <a:r>
              <a:t>They are: linear by multiplying weights and adding bias en applying for instance a sigmoid function.</a:t>
            </a:r>
          </a:p>
          <a:p>
            <a:pPr/>
          </a:p>
          <a:p>
            <a:pPr/>
            <a:r>
              <a:t>Plaatje:</a:t>
            </a:r>
          </a:p>
          <a:p>
            <a:pPr/>
            <a:r>
              <a:t>SNN’s are discontinuous because or their timing character </a:t>
            </a:r>
          </a:p>
          <a:p>
            <a:pPr/>
            <a:r>
              <a:t>Gradient Descent is therefore not an option</a:t>
            </a:r>
          </a:p>
          <a:p>
            <a:pPr/>
            <a:r>
              <a:t>So the biggest challenge is: How to train such a network?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e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e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e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tif"/><Relationship Id="rId4" Type="http://schemas.openxmlformats.org/officeDocument/2006/relationships/image" Target="../media/image19.tif"/><Relationship Id="rId5" Type="http://schemas.openxmlformats.org/officeDocument/2006/relationships/image" Target="../media/image9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ti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6" Type="http://schemas.openxmlformats.org/officeDocument/2006/relationships/image" Target="../media/image22.tif"/><Relationship Id="rId7" Type="http://schemas.openxmlformats.org/officeDocument/2006/relationships/image" Target="../media/image9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tif"/><Relationship Id="rId4" Type="http://schemas.openxmlformats.org/officeDocument/2006/relationships/image" Target="../media/image23.tif"/><Relationship Id="rId5" Type="http://schemas.openxmlformats.org/officeDocument/2006/relationships/image" Target="../media/image9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tif"/><Relationship Id="rId4" Type="http://schemas.openxmlformats.org/officeDocument/2006/relationships/image" Target="../media/image24.tif"/><Relationship Id="rId5" Type="http://schemas.openxmlformats.org/officeDocument/2006/relationships/image" Target="../media/image25.tif"/><Relationship Id="rId6" Type="http://schemas.openxmlformats.org/officeDocument/2006/relationships/image" Target="../media/image9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tif"/><Relationship Id="rId4" Type="http://schemas.openxmlformats.org/officeDocument/2006/relationships/image" Target="../media/image26.tif"/><Relationship Id="rId5" Type="http://schemas.openxmlformats.org/officeDocument/2006/relationships/image" Target="../media/image9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tif"/><Relationship Id="rId4" Type="http://schemas.openxmlformats.org/officeDocument/2006/relationships/image" Target="../media/image27.tif"/><Relationship Id="rId5" Type="http://schemas.openxmlformats.org/officeDocument/2006/relationships/image" Target="../media/image28.tif"/><Relationship Id="rId6" Type="http://schemas.openxmlformats.org/officeDocument/2006/relationships/image" Target="../media/image9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linkedin.com/in/olaf-de-leeuw/" TargetMode="External"/><Relationship Id="rId3" Type="http://schemas.openxmlformats.org/officeDocument/2006/relationships/hyperlink" Target="https://github.com/olafdeleeuw/spiking_nn_demo" TargetMode="External"/><Relationship Id="rId4" Type="http://schemas.openxmlformats.org/officeDocument/2006/relationships/image" Target="../media/image3.tif"/><Relationship Id="rId5" Type="http://schemas.openxmlformats.org/officeDocument/2006/relationships/image" Target="../media/image9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9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"/><Relationship Id="rId4" Type="http://schemas.openxmlformats.org/officeDocument/2006/relationships/image" Target="../media/image3.tif"/><Relationship Id="rId5" Type="http://schemas.openxmlformats.org/officeDocument/2006/relationships/hyperlink" Target="http://phys.org" TargetMode="External"/><Relationship Id="rId6" Type="http://schemas.openxmlformats.org/officeDocument/2006/relationships/image" Target="../media/image9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"/><Relationship Id="rId4" Type="http://schemas.openxmlformats.org/officeDocument/2006/relationships/image" Target="../media/image10.tif"/><Relationship Id="rId5" Type="http://schemas.openxmlformats.org/officeDocument/2006/relationships/image" Target="../media/image9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"/><Relationship Id="rId4" Type="http://schemas.openxmlformats.org/officeDocument/2006/relationships/image" Target="../media/image11.tif"/><Relationship Id="rId5" Type="http://schemas.openxmlformats.org/officeDocument/2006/relationships/image" Target="../media/image12.tif"/><Relationship Id="rId6" Type="http://schemas.openxmlformats.org/officeDocument/2006/relationships/image" Target="../media/image13.tif"/><Relationship Id="rId7" Type="http://schemas.openxmlformats.org/officeDocument/2006/relationships/image" Target="../media/image9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"/><Relationship Id="rId4" Type="http://schemas.openxmlformats.org/officeDocument/2006/relationships/image" Target="../media/image14.tif"/><Relationship Id="rId5" Type="http://schemas.openxmlformats.org/officeDocument/2006/relationships/image" Target="../media/image9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image" Target="../media/image9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tif"/><Relationship Id="rId4" Type="http://schemas.openxmlformats.org/officeDocument/2006/relationships/image" Target="../media/image17.tif"/><Relationship Id="rId5" Type="http://schemas.openxmlformats.org/officeDocument/2006/relationships/image" Target="../media/image18.tif"/><Relationship Id="rId6" Type="http://schemas.openxmlformats.org/officeDocument/2006/relationships/image" Target="../media/image9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" y="-36621"/>
            <a:ext cx="24383814" cy="13789242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Olaf de Leeuw, November 17th 2021, ODSC West"/>
          <p:cNvSpPr txBox="1"/>
          <p:nvPr>
            <p:ph type="body" idx="21"/>
          </p:nvPr>
        </p:nvSpPr>
        <p:spPr>
          <a:xfrm>
            <a:off x="188477" y="12700133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D5D5D5"/>
                </a:solidFill>
              </a:defRPr>
            </a:lvl1pPr>
          </a:lstStyle>
          <a:p>
            <a:pPr/>
            <a:r>
              <a:t>Olaf de Leeuw, November 17th 2021, ODSC West</a:t>
            </a:r>
          </a:p>
        </p:txBody>
      </p:sp>
      <p:sp>
        <p:nvSpPr>
          <p:cNvPr id="153" name="Towards more energy-efficient Machine Learning"/>
          <p:cNvSpPr txBox="1"/>
          <p:nvPr>
            <p:ph type="ctrTitle"/>
          </p:nvPr>
        </p:nvSpPr>
        <p:spPr>
          <a:xfrm>
            <a:off x="188477" y="109030"/>
            <a:ext cx="21971004" cy="3187513"/>
          </a:xfrm>
          <a:prstGeom prst="rect">
            <a:avLst/>
          </a:prstGeom>
        </p:spPr>
        <p:txBody>
          <a:bodyPr/>
          <a:lstStyle>
            <a:lvl1pPr defTabSz="2340805">
              <a:defRPr spc="-222" sz="11136">
                <a:solidFill>
                  <a:srgbClr val="CDC7C7"/>
                </a:solidFill>
              </a:defRPr>
            </a:lvl1pPr>
          </a:lstStyle>
          <a:p>
            <a:pPr/>
            <a:r>
              <a:t>Towards more energy-efficient Machine Learning</a:t>
            </a:r>
          </a:p>
        </p:txBody>
      </p:sp>
      <p:sp>
        <p:nvSpPr>
          <p:cNvPr id="154" name="Spiking Neural Networks"/>
          <p:cNvSpPr txBox="1"/>
          <p:nvPr>
            <p:ph type="subTitle" sz="quarter" idx="1"/>
          </p:nvPr>
        </p:nvSpPr>
        <p:spPr>
          <a:xfrm>
            <a:off x="188478" y="3231906"/>
            <a:ext cx="21971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Spiking Neural Networks</a:t>
            </a:r>
          </a:p>
        </p:txBody>
      </p:sp>
      <p:sp>
        <p:nvSpPr>
          <p:cNvPr id="155" name="https://scopeblog.stanford.edu/2020/12/18/mapping-how-the-brain-thinks-neuron-by-neuron/"/>
          <p:cNvSpPr txBox="1"/>
          <p:nvPr/>
        </p:nvSpPr>
        <p:spPr>
          <a:xfrm>
            <a:off x="17663948" y="13147188"/>
            <a:ext cx="6531103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pPr/>
            <a:r>
              <a:t>https://scopeblog.stanford.edu/2020/12/18/mapping-how-the-brain-thinks-neuron-by-neuron/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CDC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emo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E434B"/>
                </a:solidFill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pike tr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Spike trains</a:t>
            </a:r>
          </a:p>
        </p:txBody>
      </p:sp>
      <p:sp>
        <p:nvSpPr>
          <p:cNvPr id="234" name="Decoding: how to measure the Spikes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Decoding: how to measure the Spikes?</a:t>
            </a:r>
          </a:p>
        </p:txBody>
      </p:sp>
      <p:pic>
        <p:nvPicPr>
          <p:cNvPr id="235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Rate coding…"/>
          <p:cNvSpPr txBox="1"/>
          <p:nvPr>
            <p:ph type="body" idx="1"/>
          </p:nvPr>
        </p:nvSpPr>
        <p:spPr>
          <a:xfrm>
            <a:off x="1206500" y="3620726"/>
            <a:ext cx="21971000" cy="8256012"/>
          </a:xfrm>
          <a:prstGeom prst="rect">
            <a:avLst/>
          </a:prstGeom>
        </p:spPr>
        <p:txBody>
          <a:bodyPr/>
          <a:lstStyle/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200">
                <a:solidFill>
                  <a:srgbClr val="CDC7C7"/>
                </a:solidFill>
              </a:defRPr>
            </a:pPr>
            <a:r>
              <a:t>Rate coding</a:t>
            </a:r>
          </a:p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200">
                <a:solidFill>
                  <a:srgbClr val="CDC7C7"/>
                </a:solidFill>
              </a:defRPr>
            </a:pPr>
            <a:r>
              <a:t>Binary coding</a:t>
            </a:r>
          </a:p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200">
                <a:solidFill>
                  <a:srgbClr val="CDC7C7"/>
                </a:solidFill>
              </a:defRPr>
            </a:pPr>
            <a:r>
              <a:t>Latency coding</a:t>
            </a:r>
          </a:p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200">
                <a:solidFill>
                  <a:srgbClr val="CDC7C7"/>
                </a:solidFill>
              </a:defRPr>
            </a:pPr>
            <a:r>
              <a:t>Rank order coding</a:t>
            </a:r>
          </a:p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200">
                <a:solidFill>
                  <a:srgbClr val="CDC7C7"/>
                </a:solidFill>
              </a:defRPr>
            </a:pPr>
            <a:r>
              <a:t>First-time-to-spike </a:t>
            </a:r>
            <a:r>
              <a:rPr baseline="31999"/>
              <a:t>[5], [6]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7551" y="8160635"/>
            <a:ext cx="18008898" cy="4089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Challenge</a:t>
            </a:r>
          </a:p>
        </p:txBody>
      </p:sp>
      <p:sp>
        <p:nvSpPr>
          <p:cNvPr id="243" name="Spiking neural network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Spiking neural networks</a:t>
            </a:r>
          </a:p>
        </p:txBody>
      </p:sp>
      <p:pic>
        <p:nvPicPr>
          <p:cNvPr id="244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62704" y="4573654"/>
            <a:ext cx="17458592" cy="586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39157" y="3678008"/>
            <a:ext cx="15305686" cy="7652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74394" y="4076775"/>
            <a:ext cx="17635212" cy="6855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6"/>
      <p:bldP build="whole" bldLvl="1" animBg="1" rev="0" advAuto="0" spid="246" grpId="3"/>
      <p:bldP build="whole" bldLvl="1" animBg="1" rev="0" advAuto="0" spid="245" grpId="1"/>
      <p:bldP build="whole" bldLvl="1" animBg="1" rev="0" advAuto="0" spid="245" grpId="2"/>
      <p:bldP build="whole" bldLvl="1" animBg="1" rev="0" advAuto="0" spid="246" grpId="4"/>
      <p:bldP build="whole" bldLvl="1" animBg="1" rev="0" advAuto="0" spid="247" grpId="5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Ideas and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Ideas and solutions</a:t>
            </a:r>
          </a:p>
        </p:txBody>
      </p:sp>
      <p:sp>
        <p:nvSpPr>
          <p:cNvPr id="253" name="Spiking neural network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Spiking neural networks</a:t>
            </a:r>
          </a:p>
        </p:txBody>
      </p:sp>
      <p:pic>
        <p:nvPicPr>
          <p:cNvPr id="254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“Transfer learning”: train ANN and transfer to SNN…"/>
          <p:cNvSpPr txBox="1"/>
          <p:nvPr>
            <p:ph type="body" sz="half" idx="1"/>
          </p:nvPr>
        </p:nvSpPr>
        <p:spPr>
          <a:xfrm>
            <a:off x="1206500" y="4248504"/>
            <a:ext cx="12045843" cy="8256630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3200">
                <a:solidFill>
                  <a:srgbClr val="CDC7C7"/>
                </a:solidFill>
              </a:defRPr>
            </a:pPr>
            <a:r>
              <a:t>“Transfer learning”: train ANN and transfer to SNN</a:t>
            </a:r>
          </a:p>
          <a:p>
            <a:pPr marL="609599" indent="-609599">
              <a:defRPr sz="3200">
                <a:solidFill>
                  <a:srgbClr val="CDC7C7"/>
                </a:solidFill>
              </a:defRPr>
            </a:pPr>
            <a:r>
              <a:t>Linearisation of Spike generation process or spreading out spikes: tricks to make it continuous</a:t>
            </a:r>
          </a:p>
          <a:p>
            <a:pPr marL="609599" indent="-609599">
              <a:defRPr sz="3200">
                <a:solidFill>
                  <a:srgbClr val="CDC7C7"/>
                </a:solidFill>
              </a:defRPr>
            </a:pPr>
            <a:r>
              <a:t>Unsupervised methods: STDP (Spike-timing dependant plasticity)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47869" y="2394240"/>
            <a:ext cx="10795001" cy="850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6" grpId="2"/>
      <p:bldP build="p" bldLvl="5" animBg="1" rev="0" advAuto="0" spid="25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Examples of frame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Examples of frameworks</a:t>
            </a:r>
          </a:p>
        </p:txBody>
      </p:sp>
      <p:sp>
        <p:nvSpPr>
          <p:cNvPr id="262" name="BindsNet &amp; SpykeTorch[9][10]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solidFill>
                  <a:srgbClr val="CDC7C7"/>
                </a:solidFill>
              </a:defRPr>
            </a:pPr>
            <a:r>
              <a:t>BindsNet &amp; SpykeTorch</a:t>
            </a:r>
            <a:r>
              <a:rPr baseline="31999"/>
              <a:t>[9][10]</a:t>
            </a:r>
          </a:p>
        </p:txBody>
      </p:sp>
      <p:pic>
        <p:nvPicPr>
          <p:cNvPr id="263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BindsNet: “A Python package used for simulating spiking neural networks (SNNs)”.…"/>
          <p:cNvSpPr txBox="1"/>
          <p:nvPr>
            <p:ph type="body" sz="half" idx="1"/>
          </p:nvPr>
        </p:nvSpPr>
        <p:spPr>
          <a:xfrm>
            <a:off x="1206500" y="4248504"/>
            <a:ext cx="16103170" cy="8256630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3200">
                <a:solidFill>
                  <a:srgbClr val="CDC7C7"/>
                </a:solidFill>
              </a:defRPr>
            </a:pPr>
            <a:r>
              <a:t>BindsNet: “A Python package used for simulating spiking neural networks (SNNs)”.</a:t>
            </a:r>
          </a:p>
          <a:p>
            <a:pPr marL="609599" indent="-609599">
              <a:defRPr sz="3200">
                <a:solidFill>
                  <a:srgbClr val="CDC7C7"/>
                </a:solidFill>
              </a:defRPr>
            </a:pPr>
            <a:r>
              <a:t>SpykeTorch: “SpykeTorch is a PyTorch-based simulator of convolutional spiking neural networks, in which the neurons emit at most one spike per stimulus.”</a:t>
            </a:r>
          </a:p>
          <a:p>
            <a:pPr marL="609599" indent="-609599">
              <a:defRPr sz="3200">
                <a:solidFill>
                  <a:srgbClr val="CDC7C7"/>
                </a:solidFill>
              </a:defRPr>
            </a:pPr>
            <a:r>
              <a:t>BindsNet is more flexibel and general.</a:t>
            </a:r>
          </a:p>
          <a:p>
            <a:pPr marL="609599" indent="-609599">
              <a:defRPr sz="3200">
                <a:solidFill>
                  <a:srgbClr val="CDC7C7"/>
                </a:solidFill>
              </a:defRPr>
            </a:pPr>
            <a:r>
              <a:t>SpykeTorch is especially focused on Convolutional NN’s.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74558" y="9336816"/>
            <a:ext cx="5816429" cy="2065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12643" y="9425754"/>
            <a:ext cx="7008668" cy="1887960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https://github.com/BindsNET/bindsnet"/>
          <p:cNvSpPr txBox="1"/>
          <p:nvPr/>
        </p:nvSpPr>
        <p:spPr>
          <a:xfrm>
            <a:off x="2091845" y="12058828"/>
            <a:ext cx="538185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https://github.com/BindsNET/bindsnet</a:t>
            </a:r>
          </a:p>
        </p:txBody>
      </p:sp>
      <p:sp>
        <p:nvSpPr>
          <p:cNvPr id="268" name="https://github.com/miladmozafari/SpykeTorch"/>
          <p:cNvSpPr txBox="1"/>
          <p:nvPr/>
        </p:nvSpPr>
        <p:spPr>
          <a:xfrm>
            <a:off x="10143551" y="12058828"/>
            <a:ext cx="634685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https://github.com/miladmozafari/SpykeTorch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2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3"/>
      <p:bldP build="whole" bldLvl="1" animBg="1" rev="0" advAuto="0" spid="266" grpId="4"/>
      <p:bldP build="whole" bldLvl="1" animBg="1" rev="0" advAuto="0" spid="265" grpId="2"/>
      <p:bldP build="whole" bldLvl="1" animBg="1" rev="0" advAuto="0" spid="268" grpId="5"/>
      <p:bldP build="p" bldLvl="5" animBg="1" rev="0" advAuto="0" spid="26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Other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Other solutions</a:t>
            </a:r>
          </a:p>
        </p:txBody>
      </p:sp>
      <p:sp>
        <p:nvSpPr>
          <p:cNvPr id="274" name="Surrogate gradi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Surrogate gradients</a:t>
            </a:r>
          </a:p>
        </p:txBody>
      </p:sp>
      <p:pic>
        <p:nvPicPr>
          <p:cNvPr id="275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NN’s perform worse than ANN’s when it comes to accuracy.…"/>
          <p:cNvSpPr txBox="1"/>
          <p:nvPr>
            <p:ph type="body" sz="half" idx="1"/>
          </p:nvPr>
        </p:nvSpPr>
        <p:spPr>
          <a:xfrm>
            <a:off x="1206500" y="4248504"/>
            <a:ext cx="16103170" cy="8256630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3200">
                <a:solidFill>
                  <a:srgbClr val="CDC7C7"/>
                </a:solidFill>
              </a:defRPr>
            </a:pPr>
            <a:r>
              <a:t>SNN’s perform worse than ANN’s when it comes to accuracy.</a:t>
            </a:r>
          </a:p>
          <a:p>
            <a:pPr marL="609599" indent="-609599">
              <a:defRPr sz="3200">
                <a:solidFill>
                  <a:srgbClr val="CDC7C7"/>
                </a:solidFill>
              </a:defRPr>
            </a:pPr>
            <a:r>
              <a:t>Recently other solutions have been proposed to gain better accuracy.</a:t>
            </a:r>
          </a:p>
          <a:p>
            <a:pPr marL="609599" indent="-609599">
              <a:defRPr sz="3200">
                <a:solidFill>
                  <a:srgbClr val="CDC7C7"/>
                </a:solidFill>
              </a:defRPr>
            </a:pPr>
            <a:r>
              <a:t>For example: surrogate gradients</a:t>
            </a:r>
          </a:p>
          <a:p>
            <a:pPr marL="609599" indent="-609599">
              <a:defRPr sz="3200">
                <a:solidFill>
                  <a:srgbClr val="CDC7C7"/>
                </a:solidFill>
              </a:defRPr>
            </a:pPr>
            <a:r>
              <a:t>Substitution of the non-existing gradient with a derivative that does exist</a:t>
            </a:r>
          </a:p>
          <a:p>
            <a:pPr lvl="2">
              <a:defRPr sz="3200">
                <a:solidFill>
                  <a:srgbClr val="CDC7C7"/>
                </a:solidFill>
              </a:defRPr>
            </a:pPr>
            <a:r>
              <a:t>Stochastic: </a:t>
            </a:r>
            <a14:m>
              <m:oMath>
                <m:sSubSup>
                  <m:e>
                    <m:limUpp>
                      <m:e>
                        <m:r>
                          <a:rPr xmlns:a="http://schemas.openxmlformats.org/drawingml/2006/main" sz="3800" i="1">
                            <a:solidFill>
                              <a:srgbClr val="CDC7C7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lim>
                        <m:r>
                          <a:rPr xmlns:a="http://schemas.openxmlformats.org/drawingml/2006/main" sz="3800" i="1">
                            <a:solidFill>
                              <a:srgbClr val="CDC7C7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</m:e>
                  <m:sub>
                    <m:r>
                      <a:rPr xmlns:a="http://schemas.openxmlformats.org/drawingml/2006/main" sz="3800" i="1">
                        <a:solidFill>
                          <a:srgbClr val="CDC7C7"/>
                        </a:solidFill>
                        <a:latin typeface="Cambria Math" panose="02040503050406030204" pitchFamily="18" charset="0"/>
                      </a:rPr>
                      <m:t>s</m:t>
                    </m:r>
                  </m:sub>
                  <m:sup>
                    <m:sSup>
                      <m:e/>
                      <m:sup>
                        <m:r>
                          <a:rPr xmlns:a="http://schemas.openxmlformats.org/drawingml/2006/main" sz="3800" i="1">
                            <a:solidFill>
                              <a:srgbClr val="CDC7C7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sup>
                </m:sSubSup>
                <m:r>
                  <a:rPr xmlns:a="http://schemas.openxmlformats.org/drawingml/2006/main" sz="380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800" i="1">
                        <a:solidFill>
                          <a:srgbClr val="CDC7C7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3800" i="1">
                        <a:solidFill>
                          <a:srgbClr val="CDC7C7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380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380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80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N</m:t>
                </m:r>
                <m:r>
                  <a:rPr xmlns:a="http://schemas.openxmlformats.org/drawingml/2006/main" sz="380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(</m:t>
                </m:r>
                <m:sSub>
                  <m:e>
                    <m:r>
                      <a:rPr xmlns:a="http://schemas.openxmlformats.org/drawingml/2006/main" sz="3800" i="1">
                        <a:solidFill>
                          <a:srgbClr val="CDC7C7"/>
                        </a:solidFill>
                        <a:latin typeface="Cambria Math" panose="02040503050406030204" pitchFamily="18" charset="0"/>
                      </a:rPr>
                      <m:t>u</m:t>
                    </m:r>
                  </m:e>
                  <m:sub>
                    <m:r>
                      <a:rPr xmlns:a="http://schemas.openxmlformats.org/drawingml/2006/main" sz="3800" i="1">
                        <a:solidFill>
                          <a:srgbClr val="CDC7C7"/>
                        </a:solidFill>
                        <a:latin typeface="Cambria Math" panose="02040503050406030204" pitchFamily="18" charset="0"/>
                      </a:rPr>
                      <m:t>t</m:t>
                    </m:r>
                  </m:sub>
                </m:sSub>
                <m:r>
                  <a:rPr xmlns:a="http://schemas.openxmlformats.org/drawingml/2006/main" sz="380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|</m:t>
                </m:r>
                <m:r>
                  <a:rPr xmlns:a="http://schemas.openxmlformats.org/drawingml/2006/main" sz="380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θ</m:t>
                </m:r>
                <m:r>
                  <a:rPr xmlns:a="http://schemas.openxmlformats.org/drawingml/2006/main" sz="380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,</m:t>
                </m:r>
                <m:sSup>
                  <m:e>
                    <m:r>
                      <a:rPr xmlns:a="http://schemas.openxmlformats.org/drawingml/2006/main" sz="3800" i="1">
                        <a:solidFill>
                          <a:srgbClr val="CDC7C7"/>
                        </a:solidFill>
                        <a:latin typeface="Cambria Math" panose="02040503050406030204" pitchFamily="18" charset="0"/>
                      </a:rPr>
                      <m:t>σ</m:t>
                    </m:r>
                  </m:e>
                  <m:sup>
                    <m:r>
                      <a:rPr xmlns:a="http://schemas.openxmlformats.org/drawingml/2006/main" sz="3800" i="1">
                        <a:solidFill>
                          <a:srgbClr val="CDC7C7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380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)</m:t>
                </m:r>
              </m:oMath>
            </a14:m>
            <a:r>
              <a:t> </a:t>
            </a:r>
            <a:r>
              <a:rPr baseline="31999"/>
              <a:t>[4]</a:t>
            </a:r>
            <a:endParaRPr baseline="31999"/>
          </a:p>
          <a:p>
            <a:pPr lvl="2">
              <a:defRPr sz="3200">
                <a:solidFill>
                  <a:srgbClr val="CDC7C7"/>
                </a:solidFill>
              </a:defRPr>
            </a:pPr>
            <a:r>
              <a:t>Sigmoid</a:t>
            </a:r>
          </a:p>
          <a:p>
            <a:pPr lvl="2">
              <a:defRPr sz="3200">
                <a:solidFill>
                  <a:srgbClr val="CDC7C7"/>
                </a:solidFill>
              </a:defRPr>
            </a:pPr>
            <a:r>
              <a:t>ReLu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477269" y="4426446"/>
            <a:ext cx="8896506" cy="5778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6" grpId="1"/>
      <p:bldP build="whole" bldLvl="1" animBg="1" rev="0" advAuto="0" spid="277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Research</a:t>
            </a:r>
          </a:p>
        </p:txBody>
      </p:sp>
      <p:sp>
        <p:nvSpPr>
          <p:cNvPr id="283" name="Some resul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Some results</a:t>
            </a:r>
          </a:p>
        </p:txBody>
      </p:sp>
      <p:pic>
        <p:nvPicPr>
          <p:cNvPr id="284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28009" y="1366343"/>
            <a:ext cx="10927982" cy="1098331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Both tables: [4]"/>
          <p:cNvSpPr txBox="1"/>
          <p:nvPr/>
        </p:nvSpPr>
        <p:spPr>
          <a:xfrm>
            <a:off x="20669942" y="10216608"/>
            <a:ext cx="216926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Both tables: [4]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10626" y="3517836"/>
            <a:ext cx="15362748" cy="91244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7" grpId="3"/>
      <p:bldP build="whole" bldLvl="1" animBg="1" rev="0" advAuto="0" spid="285" grpId="1"/>
      <p:bldP build="whole" bldLvl="1" animBg="1" rev="0" advAuto="0" spid="285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For further questions: https://www.linkedin.com/in/olaf-de-leeuw/…"/>
          <p:cNvSpPr txBox="1"/>
          <p:nvPr>
            <p:ph type="body" idx="1"/>
          </p:nvPr>
        </p:nvSpPr>
        <p:spPr>
          <a:xfrm>
            <a:off x="1206500" y="5725374"/>
            <a:ext cx="22145746" cy="651343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DC7C7"/>
                </a:solidFill>
              </a:defRPr>
            </a:pPr>
            <a:r>
              <a:t>For further questions: </a:t>
            </a:r>
            <a:r>
              <a:rPr u="sng">
                <a:hlinkClick r:id="rId2" invalidUrl="" action="" tgtFrame="" tooltip="" history="1" highlightClick="0" endSnd="0"/>
              </a:rPr>
              <a:t>https://www.linkedin.com/in/olaf-de-leeuw/</a:t>
            </a:r>
          </a:p>
          <a:p>
            <a:pPr>
              <a:defRPr>
                <a:solidFill>
                  <a:srgbClr val="CDC7C7"/>
                </a:solidFill>
              </a:defRPr>
            </a:pPr>
            <a:r>
              <a:t>Code examples and slides: </a:t>
            </a:r>
            <a:r>
              <a:rPr u="sng">
                <a:hlinkClick r:id="rId3" invalidUrl="" action="" tgtFrame="" tooltip="" history="1" highlightClick="0" endSnd="0"/>
              </a:rPr>
              <a:t>https://github.com/olafdeleeuw/spiking_nn_demo</a:t>
            </a:r>
          </a:p>
        </p:txBody>
      </p:sp>
      <p:sp>
        <p:nvSpPr>
          <p:cNvPr id="293" name="Thank you all for coming"/>
          <p:cNvSpPr txBox="1"/>
          <p:nvPr/>
        </p:nvSpPr>
        <p:spPr>
          <a:xfrm>
            <a:off x="2456566" y="2365970"/>
            <a:ext cx="10263456" cy="913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2438400">
              <a:defRPr sz="6400">
                <a:solidFill>
                  <a:srgbClr val="8CC63C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Thank you all for coming</a:t>
            </a:r>
          </a:p>
        </p:txBody>
      </p:sp>
      <p:pic>
        <p:nvPicPr>
          <p:cNvPr id="294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298" name="[1] Training Deep Spiking Neural Networks using Backpropagation, Jun Haeng Lee∗†, Tobi Delbruck†, Michael Pfeiffer†, ∗Samsung Advanced Institute of Technology, Samsung Electronics, †Institute of Neuroinformatics, University of Zurich and ETH Zurich, 31-8"/>
          <p:cNvSpPr txBox="1"/>
          <p:nvPr>
            <p:ph type="body" idx="1"/>
          </p:nvPr>
        </p:nvSpPr>
        <p:spPr>
          <a:xfrm>
            <a:off x="1206500" y="3126113"/>
            <a:ext cx="21971001" cy="8256012"/>
          </a:xfrm>
          <a:prstGeom prst="rect">
            <a:avLst/>
          </a:prstGeom>
        </p:spPr>
        <p:txBody>
          <a:bodyPr/>
          <a:lstStyle/>
          <a:p>
            <a:pPr marL="554736" indent="-554736" defTabSz="2218888">
              <a:spcBef>
                <a:spcPts val="4000"/>
              </a:spcBef>
              <a:buChar char="-"/>
              <a:defRPr sz="1820">
                <a:solidFill>
                  <a:srgbClr val="CDC7C7"/>
                </a:solidFill>
              </a:defRPr>
            </a:pPr>
            <a:r>
              <a:t>[1] Training Deep Spiking Neural Networks using Backpropagation, Jun Haeng Lee∗†, Tobi Delbruck†, Michael Pfeiffer†, </a:t>
            </a:r>
            <a:r>
              <a:rPr baseline="51509" sz="970"/>
              <a:t>∗</a:t>
            </a:r>
            <a:r>
              <a:t>Samsung Advanced Institute of Technology, Samsung Electronics, </a:t>
            </a:r>
            <a:r>
              <a:rPr baseline="51509" sz="970"/>
              <a:t>†</a:t>
            </a:r>
            <a:r>
              <a:t>Institute of Neuroinformatics, University of Zurich and ETH Zurich, 31-8-2016 </a:t>
            </a:r>
          </a:p>
          <a:p>
            <a:pPr marL="554736" indent="-554736" defTabSz="2218888">
              <a:spcBef>
                <a:spcPts val="4000"/>
              </a:spcBef>
              <a:buChar char="-"/>
              <a:defRPr sz="1820">
                <a:solidFill>
                  <a:srgbClr val="CDC7C7"/>
                </a:solidFill>
              </a:defRPr>
            </a:pPr>
            <a:r>
              <a:t>[2] Krizhevsky, A., Ilya Sutskever and Geoffrey E. Hinton. “ImageNet classification with deep convolutional neural networks.” </a:t>
            </a:r>
            <a:r>
              <a:rPr i="1"/>
              <a:t>Communications of the ACM</a:t>
            </a:r>
            <a:r>
              <a:t> 60 (2012): 84 - 90.</a:t>
            </a:r>
          </a:p>
          <a:p>
            <a:pPr marL="554736" indent="-554736" defTabSz="2218888">
              <a:spcBef>
                <a:spcPts val="4000"/>
              </a:spcBef>
              <a:buChar char="-"/>
              <a:defRPr sz="1820">
                <a:solidFill>
                  <a:srgbClr val="CDC7C7"/>
                </a:solidFill>
              </a:defRPr>
            </a:pPr>
            <a:r>
              <a:t>[3] Paugam-Moisy H., Bohte S. (2012) Computing with Spiking Neuron Networks. In: Rozenberg G., Bäck T., Kok J.N. (eds) Handbook of Natural Computing. Springer, Berlin, Heidelberg. https://doi.org/10.1007/978-3-540-92910-9_10 </a:t>
            </a:r>
            <a:endParaRPr sz="1092"/>
          </a:p>
          <a:p>
            <a:pPr marL="554736" indent="-554736" defTabSz="2218888">
              <a:spcBef>
                <a:spcPts val="4000"/>
              </a:spcBef>
              <a:buChar char="-"/>
              <a:defRPr sz="1820">
                <a:solidFill>
                  <a:srgbClr val="CDC7C7"/>
                </a:solidFill>
              </a:defRPr>
            </a:pPr>
            <a:r>
              <a:t>[4] Effective and Efficient Computation with Multiple-timescale Spiking Recurrent Neural Networks, Bojian Yin, Federico Corradi, Sander M. Bohté, 2020 July, arXiv:2005.11633 </a:t>
            </a:r>
          </a:p>
          <a:p>
            <a:pPr marL="554736" indent="-554736" defTabSz="2218888">
              <a:spcBef>
                <a:spcPts val="4000"/>
              </a:spcBef>
              <a:buChar char="-"/>
              <a:defRPr sz="1820">
                <a:solidFill>
                  <a:srgbClr val="CDC7C7"/>
                </a:solidFill>
              </a:defRPr>
            </a:pPr>
            <a:r>
              <a:t>[5] Spiking Neural Networks: Principles and Challenges, André Grüning and Sander M. Bohte , University of Surrey, United Kingdom , CWI, Amsterdam, The Netherlands , ESANN 2014 proceedings, European Symposium on Artificial Neural Networks, Computational Intelligence and Machine Learning. Bruges (Belgium), 23-25 April 2014, i6doc.com publ., ISBN 978-287419095-7.  </a:t>
            </a:r>
          </a:p>
          <a:p>
            <a:pPr marL="554736" indent="-554736" defTabSz="2218888">
              <a:spcBef>
                <a:spcPts val="4000"/>
              </a:spcBef>
              <a:buChar char="-"/>
              <a:defRPr sz="1820">
                <a:solidFill>
                  <a:srgbClr val="CDC7C7"/>
                </a:solidFill>
              </a:defRPr>
            </a:pPr>
            <a:r>
              <a:t>[6] Mozafari, M., Ganjtabesh, M., Nowzari-Dalini, A., &amp; Masquelier, T. (2019). SpykeTorch: Efficient Simulation of Convolutional Spiking Neural Networks With at Most One Spike per Neuron. Frontiers in Neuroscience (https://doi.org/10.3389/fnins.2019.00625)</a:t>
            </a:r>
          </a:p>
          <a:p>
            <a:pPr marL="554736" indent="-554736" defTabSz="2218888">
              <a:spcBef>
                <a:spcPts val="4000"/>
              </a:spcBef>
              <a:buChar char="-"/>
              <a:defRPr sz="1820">
                <a:solidFill>
                  <a:srgbClr val="CDC7C7"/>
                </a:solidFill>
              </a:defRPr>
            </a:pPr>
            <a:r>
              <a:t>[7] Neftci, Emre &amp; Mostafa, Hesham &amp; Zenke, Friedemann. (2019). Surrogate Gradient Learning in Spiking Neural Networks: Bringing the Power of Gradient-Based Optimization to Spiking Neural Networks. IEEE Signal Processing Magazine. 36. 51-63. 10.1109/MSP.2019.2931595. </a:t>
            </a:r>
          </a:p>
          <a:p>
            <a:pPr marL="554736" indent="-554736" defTabSz="2218888">
              <a:spcBef>
                <a:spcPts val="4000"/>
              </a:spcBef>
              <a:buChar char="-"/>
              <a:defRPr sz="1820">
                <a:solidFill>
                  <a:srgbClr val="CDC7C7"/>
                </a:solidFill>
              </a:defRPr>
            </a:pPr>
            <a:r>
              <a:t>[8] P. U. Diehl and M. Cook. Unsupervised learning of digit recognition using spike-timing- dependent plasticity. Frontiers in Computational Neuroscience, Aug. 2015. </a:t>
            </a:r>
          </a:p>
          <a:p>
            <a:pPr marL="554736" indent="-554736" defTabSz="2218888">
              <a:spcBef>
                <a:spcPts val="4000"/>
              </a:spcBef>
              <a:buChar char="-"/>
              <a:defRPr sz="1820">
                <a:solidFill>
                  <a:srgbClr val="CDC7C7"/>
                </a:solidFill>
              </a:defRPr>
            </a:pPr>
            <a:r>
              <a:t>[9]Hazan H, Saunders DJ, Khan H, Patel D, Sanghavi DT, Siegelmann HT and Kozma R (2018) BindsNET: A Machine Learning-Oriented Spiking Neural Networks Library in Python. Front. Neuroinform. 12:89. doi: 10.3389/fninf.2018.00089</a:t>
            </a:r>
          </a:p>
        </p:txBody>
      </p:sp>
      <p:pic>
        <p:nvPicPr>
          <p:cNvPr id="299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Olaf de Leeuw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CDC7C7"/>
                </a:solidFill>
              </a:defRPr>
            </a:pPr>
            <a:r>
              <a:t>Olaf de Leeuw</a:t>
            </a:r>
          </a:p>
          <a:p>
            <a:pPr>
              <a:defRPr>
                <a:solidFill>
                  <a:srgbClr val="CDC7C7"/>
                </a:solidFill>
              </a:defRPr>
            </a:pPr>
            <a:r>
              <a:t>Data Scientist @ Dataworkz</a:t>
            </a:r>
          </a:p>
        </p:txBody>
      </p:sp>
      <p:sp>
        <p:nvSpPr>
          <p:cNvPr id="158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Introduction</a:t>
            </a:r>
          </a:p>
        </p:txBody>
      </p:sp>
      <p:pic>
        <p:nvPicPr>
          <p:cNvPr id="159" name="Afbeelding" descr="Afbeeldi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71505" y="1213594"/>
            <a:ext cx="7748589" cy="6958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1629" y="8324523"/>
            <a:ext cx="6068742" cy="3208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nspi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Inspiration</a:t>
            </a:r>
          </a:p>
        </p:txBody>
      </p:sp>
      <p:pic>
        <p:nvPicPr>
          <p:cNvPr id="163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"/>
          <p:cNvSpPr txBox="1"/>
          <p:nvPr/>
        </p:nvSpPr>
        <p:spPr>
          <a:xfrm>
            <a:off x="23790852" y="6827706"/>
            <a:ext cx="163729" cy="299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/>
            <a:r>
              <a:t> 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014544" y="650363"/>
            <a:ext cx="6989250" cy="7338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63106" y="2442866"/>
            <a:ext cx="7842671" cy="79988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2549" y="4460019"/>
            <a:ext cx="10776767" cy="5513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3167" y="6965629"/>
            <a:ext cx="17679511" cy="5262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3"/>
      <p:bldP build="whole" bldLvl="1" animBg="1" rev="0" advAuto="0" spid="168" grpId="4"/>
      <p:bldP build="whole" bldLvl="1" animBg="1" rev="0" advAuto="0" spid="166" grpId="2"/>
      <p:bldP build="whole" bldLvl="1" animBg="1" rev="0" advAuto="0" spid="16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173" name="The success and downside of ANN’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4680" indent="-614680" defTabSz="726440">
              <a:spcBef>
                <a:spcPts val="1500"/>
              </a:spcBef>
              <a:buSzPct val="123000"/>
              <a:buChar char="•"/>
              <a:defRPr spc="-48" sz="4840">
                <a:solidFill>
                  <a:srgbClr val="CDC7C7"/>
                </a:solidFill>
              </a:defRPr>
            </a:pPr>
            <a:r>
              <a:t>The success and downside of ANN’s</a:t>
            </a:r>
          </a:p>
          <a:p>
            <a:pPr marL="614680" indent="-614680" defTabSz="726440">
              <a:spcBef>
                <a:spcPts val="1500"/>
              </a:spcBef>
              <a:buSzPct val="123000"/>
              <a:buChar char="•"/>
              <a:defRPr spc="-48" sz="4840">
                <a:solidFill>
                  <a:srgbClr val="CDC7C7"/>
                </a:solidFill>
              </a:defRPr>
            </a:pPr>
            <a:r>
              <a:t>Inspiration from the human brain</a:t>
            </a:r>
          </a:p>
          <a:p>
            <a:pPr marL="614680" indent="-614680" defTabSz="726440">
              <a:spcBef>
                <a:spcPts val="1500"/>
              </a:spcBef>
              <a:buSzPct val="123000"/>
              <a:buChar char="•"/>
              <a:defRPr spc="-48" sz="4840">
                <a:solidFill>
                  <a:srgbClr val="CDC7C7"/>
                </a:solidFill>
              </a:defRPr>
            </a:pPr>
            <a:r>
              <a:t>From the brain to an algorithm</a:t>
            </a:r>
          </a:p>
          <a:p>
            <a:pPr lvl="1" marL="1151127" indent="-614680" defTabSz="726440">
              <a:spcBef>
                <a:spcPts val="1500"/>
              </a:spcBef>
              <a:buSzPct val="123000"/>
              <a:buChar char="‣"/>
              <a:defRPr i="1" spc="-48" sz="4840">
                <a:solidFill>
                  <a:srgbClr val="8CC63C"/>
                </a:solidFill>
              </a:defRPr>
            </a:pPr>
            <a:r>
              <a:t>Live demo</a:t>
            </a:r>
          </a:p>
          <a:p>
            <a:pPr marL="614680" indent="-614680" defTabSz="726440">
              <a:spcBef>
                <a:spcPts val="1500"/>
              </a:spcBef>
              <a:buSzPct val="123000"/>
              <a:buChar char="•"/>
              <a:defRPr spc="-48" sz="4840">
                <a:solidFill>
                  <a:srgbClr val="CDC7C7"/>
                </a:solidFill>
              </a:defRPr>
            </a:pPr>
            <a:r>
              <a:t>Challenges</a:t>
            </a:r>
          </a:p>
          <a:p>
            <a:pPr marL="614680" indent="-614680" defTabSz="726440">
              <a:spcBef>
                <a:spcPts val="1500"/>
              </a:spcBef>
              <a:buSzPct val="123000"/>
              <a:buChar char="•"/>
              <a:defRPr spc="-48" sz="4840">
                <a:solidFill>
                  <a:srgbClr val="CDC7C7"/>
                </a:solidFill>
              </a:defRPr>
            </a:pPr>
            <a:r>
              <a:t>Ideas and solutions</a:t>
            </a:r>
          </a:p>
          <a:p>
            <a:pPr marL="614680" indent="-614680" defTabSz="726440">
              <a:spcBef>
                <a:spcPts val="1500"/>
              </a:spcBef>
              <a:buSzPct val="123000"/>
              <a:buChar char="•"/>
              <a:defRPr spc="-48" sz="4840">
                <a:solidFill>
                  <a:srgbClr val="CDC7C7"/>
                </a:solidFill>
              </a:defRPr>
            </a:pPr>
            <a:r>
              <a:t>Research results</a:t>
            </a:r>
          </a:p>
          <a:p>
            <a:pPr marL="614680" indent="-614680" defTabSz="726440">
              <a:spcBef>
                <a:spcPts val="1500"/>
              </a:spcBef>
              <a:buSzPct val="123000"/>
              <a:buChar char="•"/>
              <a:defRPr spc="-48" sz="4840">
                <a:solidFill>
                  <a:srgbClr val="CDC7C7"/>
                </a:solidFill>
              </a:defRPr>
            </a:pP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alphaModFix amt="63997"/>
            <a:extLst/>
          </a:blip>
          <a:stretch>
            <a:fillRect/>
          </a:stretch>
        </p:blipFill>
        <p:spPr>
          <a:xfrm>
            <a:off x="14283776" y="-13556"/>
            <a:ext cx="10096501" cy="713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Afbeelding" descr="Afbeeldi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phys.org"/>
          <p:cNvSpPr txBox="1"/>
          <p:nvPr/>
        </p:nvSpPr>
        <p:spPr>
          <a:xfrm>
            <a:off x="23489865" y="6720433"/>
            <a:ext cx="705613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phys.org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4516" y="12387279"/>
            <a:ext cx="1772542" cy="6317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rtificial Neural Networ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Artificial Neural Networks</a:t>
            </a:r>
          </a:p>
        </p:txBody>
      </p:sp>
      <p:sp>
        <p:nvSpPr>
          <p:cNvPr id="182" name="The downside of their pow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The downside of their power</a:t>
            </a:r>
          </a:p>
        </p:txBody>
      </p:sp>
      <p:sp>
        <p:nvSpPr>
          <p:cNvPr id="183" name="Large energy costs: always-on devices…"/>
          <p:cNvSpPr txBox="1"/>
          <p:nvPr>
            <p:ph type="body" sz="half" idx="1"/>
          </p:nvPr>
        </p:nvSpPr>
        <p:spPr>
          <a:xfrm>
            <a:off x="1206500" y="9426998"/>
            <a:ext cx="21971000" cy="3077518"/>
          </a:xfrm>
          <a:prstGeom prst="rect">
            <a:avLst/>
          </a:prstGeom>
        </p:spPr>
        <p:txBody>
          <a:bodyPr/>
          <a:lstStyle/>
          <a:p>
            <a:pPr marL="1498600">
              <a:buChar char="➡"/>
              <a:defRPr>
                <a:solidFill>
                  <a:srgbClr val="8CC63C"/>
                </a:solidFill>
              </a:defRPr>
            </a:pPr>
            <a:r>
              <a:t> Large energy costs: always-on devices</a:t>
            </a:r>
          </a:p>
          <a:p>
            <a:pPr marL="1498600">
              <a:buChar char="➡"/>
              <a:defRPr>
                <a:solidFill>
                  <a:srgbClr val="8CC63C"/>
                </a:solidFill>
              </a:defRPr>
            </a:pPr>
            <a:r>
              <a:t> A bottleneck for efficiency in application with realtime interaction </a:t>
            </a:r>
            <a:r>
              <a:rPr baseline="31999"/>
              <a:t>[1]</a:t>
            </a:r>
          </a:p>
        </p:txBody>
      </p:sp>
      <p:pic>
        <p:nvPicPr>
          <p:cNvPr id="184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0499" y="3916005"/>
            <a:ext cx="16383001" cy="528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1"/>
      <p:bldP build="p" bldLvl="5" animBg="1" rev="0" advAuto="0" spid="183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he very efficient human br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The very efficient human brain</a:t>
            </a:r>
          </a:p>
        </p:txBody>
      </p:sp>
      <p:sp>
        <p:nvSpPr>
          <p:cNvPr id="191" name="Neurons and synaps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Neurons and synapses</a:t>
            </a:r>
          </a:p>
        </p:txBody>
      </p:sp>
      <p:pic>
        <p:nvPicPr>
          <p:cNvPr id="192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74914" y="4162609"/>
            <a:ext cx="13034172" cy="842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19975" y="3690333"/>
            <a:ext cx="14744050" cy="6335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63201" y="4785150"/>
            <a:ext cx="10857598" cy="71827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Subtype="2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clickEffect" presetSubtype="2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4"/>
      <p:bldP build="whole" bldLvl="1" animBg="1" rev="0" advAuto="0" spid="193" grpId="5"/>
      <p:bldP build="whole" bldLvl="1" animBg="1" rev="0" advAuto="0" spid="193" grpId="6"/>
      <p:bldP build="whole" bldLvl="1" animBg="1" rev="0" advAuto="0" spid="195" grpId="1"/>
      <p:bldP build="whole" bldLvl="1" animBg="1" rev="0" advAuto="0" spid="194" grpId="3"/>
      <p:bldP build="whole" bldLvl="1" animBg="1" rev="0" advAuto="0" spid="195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From brain to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From brain to algorithm</a:t>
            </a:r>
          </a:p>
        </p:txBody>
      </p:sp>
      <p:sp>
        <p:nvSpPr>
          <p:cNvPr id="201" name="Spiking neural network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Spiking neural networks</a:t>
            </a:r>
          </a:p>
        </p:txBody>
      </p:sp>
      <p:pic>
        <p:nvPicPr>
          <p:cNvPr id="202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NN’s are the mathematical interpretation of the neuron in the brain.…"/>
          <p:cNvSpPr txBox="1"/>
          <p:nvPr>
            <p:ph type="body" idx="1"/>
          </p:nvPr>
        </p:nvSpPr>
        <p:spPr>
          <a:xfrm>
            <a:off x="768957" y="3715844"/>
            <a:ext cx="21971001" cy="8256012"/>
          </a:xfrm>
          <a:prstGeom prst="rect">
            <a:avLst/>
          </a:prstGeom>
        </p:spPr>
        <p:txBody>
          <a:bodyPr/>
          <a:lstStyle/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300">
                <a:solidFill>
                  <a:srgbClr val="CDC7C7"/>
                </a:solidFill>
              </a:defRPr>
            </a:pPr>
            <a:r>
              <a:t>SNN’s are the mathematical interpretation of the neuron in the brain.</a:t>
            </a:r>
          </a:p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300">
                <a:solidFill>
                  <a:srgbClr val="CDC7C7"/>
                </a:solidFill>
              </a:defRPr>
            </a:pPr>
            <a:r>
              <a:t>Input (e.g. images) is translated into spike trains.</a:t>
            </a:r>
          </a:p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300">
                <a:solidFill>
                  <a:srgbClr val="CDC7C7"/>
                </a:solidFill>
              </a:defRPr>
            </a:pPr>
            <a:r>
              <a:t>Spike trains lead to change in potential difference.</a:t>
            </a:r>
          </a:p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300">
                <a:solidFill>
                  <a:srgbClr val="CDC7C7"/>
                </a:solidFill>
              </a:defRPr>
            </a:pPr>
            <a:r>
              <a:t>A spike is fired when a threshold is passed.</a:t>
            </a:r>
          </a:p>
        </p:txBody>
      </p:sp>
      <p:sp>
        <p:nvSpPr>
          <p:cNvPr id="204" name="Text"/>
          <p:cNvSpPr txBox="1"/>
          <p:nvPr/>
        </p:nvSpPr>
        <p:spPr>
          <a:xfrm>
            <a:off x="590699" y="3500449"/>
            <a:ext cx="15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20388" y="7305339"/>
            <a:ext cx="15468139" cy="61512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3" grpId="1"/>
      <p:bldP build="whole" bldLvl="1" animBg="1" rev="0" advAuto="0" spid="20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om brain to algorith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From brain to algorithm</a:t>
            </a:r>
          </a:p>
        </p:txBody>
      </p:sp>
      <p:sp>
        <p:nvSpPr>
          <p:cNvPr id="211" name="Hodgkin &amp; Huxley and LIF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Hodgkin &amp; Huxley and LIF</a:t>
            </a:r>
          </a:p>
        </p:txBody>
      </p:sp>
      <p:pic>
        <p:nvPicPr>
          <p:cNvPr id="212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Text"/>
          <p:cNvSpPr txBox="1"/>
          <p:nvPr/>
        </p:nvSpPr>
        <p:spPr>
          <a:xfrm>
            <a:off x="11906250" y="63690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 </a:t>
            </a:r>
          </a:p>
        </p:txBody>
      </p:sp>
      <p:sp>
        <p:nvSpPr>
          <p:cNvPr id="214" name="Equation"/>
          <p:cNvSpPr txBox="1"/>
          <p:nvPr/>
        </p:nvSpPr>
        <p:spPr>
          <a:xfrm>
            <a:off x="7955581" y="11541202"/>
            <a:ext cx="8472838" cy="177565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τ</m:t>
                      </m:r>
                    </m:e>
                    <m:sub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f>
                    <m:fPr>
                      <m:ctrlP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num>
                    <m:den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6500" i="1">
                      <a:solidFill>
                        <a:srgbClr val="8CC63C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500" i="1">
                      <a:solidFill>
                        <a:srgbClr val="8CC63C"/>
                      </a:solidFill>
                      <a:latin typeface="Cambria Math" panose="02040503050406030204" pitchFamily="18" charset="0"/>
                    </a:rPr>
                    <m:t>-</m:t>
                  </m:r>
                  <m:r>
                    <a:rPr xmlns:a="http://schemas.openxmlformats.org/drawingml/2006/main" sz="6500" i="1">
                      <a:solidFill>
                        <a:srgbClr val="8CC63C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  <m:r>
                    <a:rPr xmlns:a="http://schemas.openxmlformats.org/drawingml/2006/main" sz="6500" i="1">
                      <a:solidFill>
                        <a:srgbClr val="8CC63C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</m:e>
                    <m:sub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sub>
                  </m:sSub>
                  <m:r>
                    <a:rPr xmlns:a="http://schemas.openxmlformats.org/drawingml/2006/main" sz="6500" i="1">
                      <a:solidFill>
                        <a:srgbClr val="8CC63C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500" i="1">
                      <a:solidFill>
                        <a:srgbClr val="8CC63C"/>
                      </a:solidFill>
                      <a:latin typeface="Cambria Math" panose="02040503050406030204" pitchFamily="18" charset="0"/>
                    </a:rPr>
                    <m:t>+</m:t>
                  </m:r>
                  <m:sSub>
                    <m:e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b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sSub>
                    <m:e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e>
                    <m:sub>
                      <m:r>
                        <a:rPr xmlns:a="http://schemas.openxmlformats.org/drawingml/2006/main" sz="6500" i="1">
                          <a:solidFill>
                            <a:srgbClr val="8CC63C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sub>
                  </m:sSub>
                </m:oMath>
              </m:oMathPara>
            </a14:m>
            <a:endParaRPr sz="6500">
              <a:solidFill>
                <a:srgbClr val="8CC63C"/>
              </a:solidFill>
            </a:endParaRP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4303" y="3344516"/>
            <a:ext cx="10385624" cy="770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24343" y="3344516"/>
            <a:ext cx="8269579" cy="7706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2"/>
      <p:bldP build="whole" bldLvl="1" animBg="1" rev="0" advAuto="0" spid="216" grpId="3"/>
      <p:bldP build="whole" bldLvl="1" animBg="1" rev="0" advAuto="0" spid="2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E434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pike trai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Spike trains</a:t>
            </a:r>
          </a:p>
        </p:txBody>
      </p:sp>
      <p:sp>
        <p:nvSpPr>
          <p:cNvPr id="222" name="Encodi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DC7C7"/>
                </a:solidFill>
              </a:defRPr>
            </a:lvl1pPr>
          </a:lstStyle>
          <a:p>
            <a:pPr/>
            <a:r>
              <a:t>Encoding</a:t>
            </a:r>
          </a:p>
        </p:txBody>
      </p:sp>
      <p:pic>
        <p:nvPicPr>
          <p:cNvPr id="223" name="Afbeelding" descr="Afbeeldi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16788" y="11701116"/>
            <a:ext cx="2753929" cy="1455823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An image is converted to a Spike train with a Poisson distribution.…"/>
          <p:cNvSpPr txBox="1"/>
          <p:nvPr>
            <p:ph type="body" idx="1"/>
          </p:nvPr>
        </p:nvSpPr>
        <p:spPr>
          <a:xfrm>
            <a:off x="768957" y="3715844"/>
            <a:ext cx="21971001" cy="8256012"/>
          </a:xfrm>
          <a:prstGeom prst="rect">
            <a:avLst/>
          </a:prstGeom>
        </p:spPr>
        <p:txBody>
          <a:bodyPr/>
          <a:lstStyle/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300">
                <a:solidFill>
                  <a:srgbClr val="CDC7C7"/>
                </a:solidFill>
              </a:defRPr>
            </a:pPr>
            <a:r>
              <a:t>An image is converted to a Spike train with a Poisson distribution.</a:t>
            </a:r>
          </a:p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300">
                <a:solidFill>
                  <a:srgbClr val="CDC7C7"/>
                </a:solidFill>
              </a:defRPr>
            </a:pPr>
            <a:r>
              <a:t>Take a time interval </a:t>
            </a:r>
            <a:r>
              <a:rPr i="1"/>
              <a:t>t </a:t>
            </a:r>
            <a:r>
              <a:t>(e.g. 250ms), an interval length</a:t>
            </a:r>
            <a:r>
              <a:rPr i="1"/>
              <a:t> </a:t>
            </a:r>
            <a14:m>
              <m:oMath>
                <m:r>
                  <a:rPr xmlns:a="http://schemas.openxmlformats.org/drawingml/2006/main" sz="545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  <a:r>
              <a:rPr i="1"/>
              <a:t> </a:t>
            </a:r>
            <a:r>
              <a:t>and a pixel intensity rate</a:t>
            </a:r>
            <a:r>
              <a:rPr i="1"/>
              <a:t> </a:t>
            </a:r>
            <a14:m>
              <m:oMath>
                <m:r>
                  <a:rPr xmlns:a="http://schemas.openxmlformats.org/drawingml/2006/main" sz="535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λ</m:t>
                </m:r>
              </m:oMath>
            </a14:m>
            <a:r>
              <a:rPr i="1"/>
              <a:t>.</a:t>
            </a:r>
            <a:endParaRPr i="1"/>
          </a:p>
          <a:p>
            <a:pPr marL="698500" indent="-698500" defTabSz="825500">
              <a:lnSpc>
                <a:spcPct val="100000"/>
              </a:lnSpc>
              <a:spcBef>
                <a:spcPts val="1800"/>
              </a:spcBef>
              <a:defRPr spc="-42" sz="4300">
                <a:solidFill>
                  <a:srgbClr val="CDC7C7"/>
                </a:solidFill>
              </a:defRPr>
            </a:pPr>
            <a:r>
              <a:t>The number of spikes in an interval </a:t>
            </a:r>
            <a14:m>
              <m:oMath>
                <m:r>
                  <a:rPr xmlns:a="http://schemas.openxmlformats.org/drawingml/2006/main" sz="545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  <a:r>
              <a:t> with an intensity rate </a:t>
            </a:r>
            <a14:m>
              <m:oMath>
                <m:r>
                  <a:rPr xmlns:a="http://schemas.openxmlformats.org/drawingml/2006/main" sz="535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λ</m:t>
                </m:r>
              </m:oMath>
            </a14:m>
            <a:r>
              <a:t> are Poisson(</a:t>
            </a:r>
            <a14:m>
              <m:oMath>
                <m:r>
                  <a:rPr xmlns:a="http://schemas.openxmlformats.org/drawingml/2006/main" sz="535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λ</m:t>
                </m:r>
              </m:oMath>
            </a14:m>
            <a14:m>
              <m:oMath>
                <m:r>
                  <a:rPr xmlns:a="http://schemas.openxmlformats.org/drawingml/2006/main" sz="5450" i="1">
                    <a:solidFill>
                      <a:srgbClr val="CDC7C7"/>
                    </a:solidFill>
                    <a:latin typeface="Cambria Math" panose="02040503050406030204" pitchFamily="18" charset="0"/>
                  </a:rPr>
                  <m:t>δ</m:t>
                </m:r>
              </m:oMath>
            </a14:m>
            <a:r>
              <a:t>) distributed.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33432" y="7520178"/>
            <a:ext cx="20717136" cy="17126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10616" y="6792940"/>
            <a:ext cx="14562768" cy="6150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4516" y="12387279"/>
            <a:ext cx="1772542" cy="631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xit" nodeType="click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2"/>
      <p:bldP build="p" bldLvl="5" animBg="1" rev="0" advAuto="0" spid="224" grpId="1"/>
      <p:bldP build="whole" bldLvl="1" animBg="1" rev="0" advAuto="0" spid="225" grpId="3"/>
      <p:bldP build="whole" bldLvl="1" animBg="1" rev="0" advAuto="0" spid="226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